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Lora Medium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ora SemiBold"/>
      <p:regular r:id="rId23"/>
      <p:bold r:id="rId24"/>
      <p:italic r:id="rId25"/>
      <p:boldItalic r:id="rId26"/>
    </p:embeddedFont>
    <p:embeddedFont>
      <p:font typeface="Lor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1" roundtripDataSignature="AMtx7mgLiPfwBwpOyP/KCbHo/J3cqEG8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oraSemiBold-bold.fntdata"/><Relationship Id="rId23" Type="http://schemas.openxmlformats.org/officeDocument/2006/relationships/font" Target="fonts/Lora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SemiBold-boldItalic.fntdata"/><Relationship Id="rId25" Type="http://schemas.openxmlformats.org/officeDocument/2006/relationships/font" Target="fonts/LoraSemiBold-italic.fntdata"/><Relationship Id="rId28" Type="http://schemas.openxmlformats.org/officeDocument/2006/relationships/font" Target="fonts/Lora-bold.fntdata"/><Relationship Id="rId27" Type="http://schemas.openxmlformats.org/officeDocument/2006/relationships/font" Target="fonts/Lor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Lor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LoraMedium-regular.fntdata"/><Relationship Id="rId14" Type="http://schemas.openxmlformats.org/officeDocument/2006/relationships/slide" Target="slides/slide9.xml"/><Relationship Id="rId17" Type="http://schemas.openxmlformats.org/officeDocument/2006/relationships/font" Target="fonts/LoraMedium-italic.fntdata"/><Relationship Id="rId16" Type="http://schemas.openxmlformats.org/officeDocument/2006/relationships/font" Target="fonts/LoraMedium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Lora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bb0a01f2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36bb0a01f21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bdb22de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36bdb22dee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jp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394" r="-8790" t="-25881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0" y="-72331"/>
            <a:ext cx="12072069" cy="10359397"/>
            <a:chOff x="0" y="-19050"/>
            <a:chExt cx="3179454" cy="2728383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3179454" cy="2709333"/>
            </a:xfrm>
            <a:custGeom>
              <a:rect b="b" l="l" r="r" t="t"/>
              <a:pathLst>
                <a:path extrusionOk="0"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3333">
                  <a:srgbClr val="000000"/>
                </a:gs>
                <a:gs pos="66667">
                  <a:srgbClr val="000000">
                    <a:alpha val="8196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5290262" y="7423152"/>
            <a:ext cx="5889748" cy="1447336"/>
            <a:chOff x="0" y="-38100"/>
            <a:chExt cx="2559647" cy="444500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2559647" cy="406400"/>
            </a:xfrm>
            <a:custGeom>
              <a:rect b="b" l="l" r="r" t="t"/>
              <a:pathLst>
                <a:path extrusionOk="0" h="406400" w="2559647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02832"/>
                </a:gs>
                <a:gs pos="100000">
                  <a:srgbClr val="00B1C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499950" y="7423151"/>
            <a:ext cx="4604987" cy="1447336"/>
            <a:chOff x="0" y="-38100"/>
            <a:chExt cx="1685080" cy="4445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1685080" cy="406400"/>
            </a:xfrm>
            <a:custGeom>
              <a:rect b="b" l="l" r="r" t="t"/>
              <a:pathLst>
                <a:path extrusionOk="0" h="406400" w="168508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02832"/>
                </a:gs>
                <a:gs pos="100000">
                  <a:srgbClr val="00B1C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-832600" y="872193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 txBox="1"/>
          <p:nvPr/>
        </p:nvSpPr>
        <p:spPr>
          <a:xfrm>
            <a:off x="855075" y="1232750"/>
            <a:ext cx="109383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25"/>
              <a:buFont typeface="Arial"/>
              <a:buNone/>
            </a:pPr>
            <a:r>
              <a:rPr b="1" i="0" lang="en-US" sz="742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Chicken Disease Classification using Deep Learning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437596" y="4173111"/>
            <a:ext cx="5736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855079" y="5431825"/>
            <a:ext cx="88785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7"/>
              <a:buFont typeface="Arial"/>
              <a:buNone/>
            </a:pPr>
            <a:r>
              <a:rPr b="0" i="0" lang="en-US" sz="2677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Detecting Coccidiosis-affected and healthy chickens from fecal images.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 rot="-931">
            <a:off x="1140143" y="7904276"/>
            <a:ext cx="3324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2"/>
              <a:buFont typeface="Arial"/>
              <a:buNone/>
            </a:pPr>
            <a:r>
              <a:rPr b="0" i="0" lang="en-US" sz="3152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Presented By</a:t>
            </a:r>
            <a:endParaRPr b="0" i="0" sz="1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6154173" y="7771653"/>
            <a:ext cx="41619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2"/>
              <a:buFont typeface="Arial"/>
              <a:buNone/>
            </a:pPr>
            <a:r>
              <a:rPr b="0" i="0" lang="en-US" sz="2752" u="none" cap="none" strike="noStrike">
                <a:solidFill>
                  <a:srgbClr val="FFFFFF"/>
                </a:solidFill>
                <a:latin typeface="Lora SemiBold"/>
                <a:ea typeface="Lora SemiBold"/>
                <a:cs typeface="Lora SemiBold"/>
                <a:sym typeface="Lora SemiBold"/>
              </a:rPr>
              <a:t>Swapnil Halder</a:t>
            </a:r>
            <a:endParaRPr b="0" i="0" sz="2752" u="none" cap="none" strike="noStrike">
              <a:solidFill>
                <a:srgbClr val="FFFFFF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2"/>
              <a:buFont typeface="Arial"/>
              <a:buNone/>
            </a:pPr>
            <a:r>
              <a:rPr b="0" i="0" lang="en-US" sz="2752" u="none" cap="none" strike="noStrike">
                <a:solidFill>
                  <a:srgbClr val="FFFFFF"/>
                </a:solidFill>
                <a:latin typeface="Lora SemiBold"/>
                <a:ea typeface="Lora SemiBold"/>
                <a:cs typeface="Lora SemiBold"/>
                <a:sym typeface="Lora SemiBold"/>
              </a:rPr>
              <a:t>ID :0562210005101001</a:t>
            </a:r>
            <a:endParaRPr b="0" i="0" sz="2752" u="none" cap="none" strike="noStrike">
              <a:solidFill>
                <a:srgbClr val="FFFFFF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6" r="-6247" t="0"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>
            <a:off x="-832600" y="872193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2"/>
          <p:cNvSpPr/>
          <p:nvPr/>
        </p:nvSpPr>
        <p:spPr>
          <a:xfrm>
            <a:off x="6574661" y="-2875072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>
            <a:off x="12474422" y="4084647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 txBox="1"/>
          <p:nvPr/>
        </p:nvSpPr>
        <p:spPr>
          <a:xfrm>
            <a:off x="1052400" y="2348200"/>
            <a:ext cx="5003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3"/>
              <a:buFont typeface="Arial"/>
              <a:buNone/>
            </a:pPr>
            <a:r>
              <a:rPr b="1" i="0" lang="en-US" sz="490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052401" y="3940225"/>
            <a:ext cx="8324400" cy="2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45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3"/>
              <a:buFont typeface="Georgia"/>
              <a:buChar char="➔"/>
            </a:pPr>
            <a:r>
              <a:rPr b="1" i="0" lang="en-US" sz="2613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Objective: Healthy vs Coccidiosis classification</a:t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3"/>
              <a:buFont typeface="Arial"/>
              <a:buNone/>
            </a:pPr>
            <a:r>
              <a:t/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945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3"/>
              <a:buFont typeface="Georgia"/>
              <a:buChar char="➔"/>
            </a:pPr>
            <a:r>
              <a:rPr b="1" i="0" lang="en-US" sz="2613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Input: Chicken fecal image</a:t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3"/>
              <a:buFont typeface="Arial"/>
              <a:buNone/>
            </a:pPr>
            <a:r>
              <a:t/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945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3"/>
              <a:buFont typeface="Georgia"/>
              <a:buChar char="➔"/>
            </a:pPr>
            <a:r>
              <a:rPr b="1" i="0" lang="en-US" sz="2613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Output: Prediction (Healthy / Coccidiosis)</a:t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83925" y="2436825"/>
            <a:ext cx="8123100" cy="411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bb0a01f21_1_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8" t="0"/>
            </a:stretch>
          </a:blipFill>
          <a:ln>
            <a:noFill/>
          </a:ln>
        </p:spPr>
      </p:sp>
      <p:sp>
        <p:nvSpPr>
          <p:cNvPr id="116" name="Google Shape;116;g36bb0a01f21_1_7"/>
          <p:cNvSpPr/>
          <p:nvPr/>
        </p:nvSpPr>
        <p:spPr>
          <a:xfrm>
            <a:off x="-832600" y="872193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g36bb0a01f21_1_7"/>
          <p:cNvSpPr/>
          <p:nvPr/>
        </p:nvSpPr>
        <p:spPr>
          <a:xfrm>
            <a:off x="6574661" y="-2875072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g36bb0a01f21_1_7"/>
          <p:cNvSpPr txBox="1"/>
          <p:nvPr/>
        </p:nvSpPr>
        <p:spPr>
          <a:xfrm>
            <a:off x="895596" y="1544173"/>
            <a:ext cx="48636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3"/>
              <a:buFont typeface="Arial"/>
              <a:buNone/>
            </a:pPr>
            <a:r>
              <a:rPr b="1" i="0" lang="en-US" sz="490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36bb0a01f21_1_7"/>
          <p:cNvSpPr txBox="1"/>
          <p:nvPr/>
        </p:nvSpPr>
        <p:spPr>
          <a:xfrm>
            <a:off x="895601" y="2745825"/>
            <a:ext cx="83244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45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3"/>
              <a:buFont typeface="Georgia"/>
              <a:buChar char="➔"/>
            </a:pPr>
            <a:r>
              <a:rPr b="1" i="0" lang="en-US" sz="2613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Total images: 390 images</a:t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3"/>
              <a:buFont typeface="Arial"/>
              <a:buNone/>
            </a:pPr>
            <a:r>
              <a:t/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945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3"/>
              <a:buFont typeface="Georgia"/>
              <a:buChar char="➔"/>
            </a:pPr>
            <a:r>
              <a:rPr b="1" i="0" lang="en-US" sz="2613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Classes: Healthy, Coccidiosis</a:t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3"/>
              <a:buFont typeface="Arial"/>
              <a:buNone/>
            </a:pPr>
            <a:r>
              <a:t/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945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3"/>
              <a:buFont typeface="Georgia"/>
              <a:buChar char="➔"/>
            </a:pPr>
            <a:r>
              <a:rPr b="1" i="0" lang="en-US" sz="2613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Image size: Resized to 224×224</a:t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3"/>
              <a:buFont typeface="Arial"/>
              <a:buNone/>
            </a:pPr>
            <a:r>
              <a:t/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945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13"/>
              <a:buFont typeface="Georgia"/>
              <a:buChar char="➔"/>
            </a:pPr>
            <a:r>
              <a:rPr b="1" i="0" lang="en-US" sz="2613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Data split: Train: 70%, Test: 30%</a:t>
            </a:r>
            <a:endParaRPr b="1" i="0" sz="2613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g36bb0a01f21_1_7"/>
          <p:cNvSpPr txBox="1"/>
          <p:nvPr/>
        </p:nvSpPr>
        <p:spPr>
          <a:xfrm>
            <a:off x="11713341" y="472775"/>
            <a:ext cx="40227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9"/>
              <a:buFont typeface="Arial"/>
              <a:buNone/>
            </a:pPr>
            <a:r>
              <a:rPr b="1" i="0" lang="en-US" sz="3089" u="none" cap="none" strike="noStrike">
                <a:solidFill>
                  <a:srgbClr val="04E1F9"/>
                </a:solidFill>
                <a:latin typeface="Montserrat"/>
                <a:ea typeface="Montserrat"/>
                <a:cs typeface="Montserrat"/>
                <a:sym typeface="Montserrat"/>
              </a:rPr>
              <a:t>Coccidiosis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6bb0a01f21_1_7"/>
          <p:cNvSpPr txBox="1"/>
          <p:nvPr/>
        </p:nvSpPr>
        <p:spPr>
          <a:xfrm>
            <a:off x="12006913" y="5398225"/>
            <a:ext cx="2015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9"/>
              <a:buFont typeface="Arial"/>
              <a:buNone/>
            </a:pPr>
            <a:r>
              <a:rPr b="1" i="0" lang="en-US" sz="3089" u="none" cap="none" strike="noStrike">
                <a:solidFill>
                  <a:srgbClr val="04E1F9"/>
                </a:solidFill>
                <a:latin typeface="Montserrat"/>
                <a:ea typeface="Montserrat"/>
                <a:cs typeface="Montserrat"/>
                <a:sym typeface="Montserrat"/>
              </a:rPr>
              <a:t>Healthy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36bb0a01f21_1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5950" y="948275"/>
            <a:ext cx="8677200" cy="401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3" name="Google Shape;123;g36bb0a01f21_1_7"/>
          <p:cNvPicPr preferRelativeResize="0"/>
          <p:nvPr/>
        </p:nvPicPr>
        <p:blipFill rotWithShape="1">
          <a:blip r:embed="rId6">
            <a:alphaModFix/>
          </a:blip>
          <a:srcRect b="11038" l="0" r="0" t="0"/>
          <a:stretch/>
        </p:blipFill>
        <p:spPr>
          <a:xfrm>
            <a:off x="8676025" y="6006625"/>
            <a:ext cx="8677200" cy="37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0" y="-12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6" r="-6247" t="0"/>
            </a:stretch>
          </a:blipFill>
          <a:ln>
            <a:noFill/>
          </a:ln>
        </p:spPr>
      </p:sp>
      <p:grpSp>
        <p:nvGrpSpPr>
          <p:cNvPr id="129" name="Google Shape;129;p3"/>
          <p:cNvGrpSpPr/>
          <p:nvPr/>
        </p:nvGrpSpPr>
        <p:grpSpPr>
          <a:xfrm>
            <a:off x="9364105" y="5028457"/>
            <a:ext cx="7298731" cy="641458"/>
            <a:chOff x="0" y="-38100"/>
            <a:chExt cx="5057675" cy="444500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5057675" cy="406400"/>
            </a:xfrm>
            <a:custGeom>
              <a:rect b="b" l="l" r="r" t="t"/>
              <a:pathLst>
                <a:path extrusionOk="0"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02832"/>
                </a:gs>
                <a:gs pos="100000">
                  <a:srgbClr val="00B1C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3"/>
          <p:cNvGrpSpPr/>
          <p:nvPr/>
        </p:nvGrpSpPr>
        <p:grpSpPr>
          <a:xfrm>
            <a:off x="9364105" y="6100200"/>
            <a:ext cx="7298731" cy="641458"/>
            <a:chOff x="0" y="-38100"/>
            <a:chExt cx="5057675" cy="444500"/>
          </a:xfrm>
        </p:grpSpPr>
        <p:sp>
          <p:nvSpPr>
            <p:cNvPr id="133" name="Google Shape;133;p3"/>
            <p:cNvSpPr/>
            <p:nvPr/>
          </p:nvSpPr>
          <p:spPr>
            <a:xfrm>
              <a:off x="0" y="0"/>
              <a:ext cx="5057675" cy="406400"/>
            </a:xfrm>
            <a:custGeom>
              <a:rect b="b" l="l" r="r" t="t"/>
              <a:pathLst>
                <a:path extrusionOk="0"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02832"/>
                </a:gs>
                <a:gs pos="100000">
                  <a:srgbClr val="00B1C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9364105" y="7171917"/>
            <a:ext cx="7298731" cy="641458"/>
            <a:chOff x="0" y="-38100"/>
            <a:chExt cx="5057675" cy="444500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5057675" cy="406400"/>
            </a:xfrm>
            <a:custGeom>
              <a:rect b="b" l="l" r="r" t="t"/>
              <a:pathLst>
                <a:path extrusionOk="0"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02832"/>
                </a:gs>
                <a:gs pos="100000">
                  <a:srgbClr val="00B1C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9679251" y="5237236"/>
            <a:ext cx="314587" cy="314587"/>
          </a:xfrm>
          <a:custGeom>
            <a:rect b="b" l="l" r="r" t="t"/>
            <a:pathLst>
              <a:path extrusionOk="0"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3"/>
          <p:cNvSpPr/>
          <p:nvPr/>
        </p:nvSpPr>
        <p:spPr>
          <a:xfrm>
            <a:off x="9648501" y="6322683"/>
            <a:ext cx="314587" cy="314587"/>
          </a:xfrm>
          <a:custGeom>
            <a:rect b="b" l="l" r="r" t="t"/>
            <a:pathLst>
              <a:path extrusionOk="0"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3"/>
          <p:cNvSpPr/>
          <p:nvPr/>
        </p:nvSpPr>
        <p:spPr>
          <a:xfrm>
            <a:off x="9586201" y="7335354"/>
            <a:ext cx="314587" cy="314587"/>
          </a:xfrm>
          <a:custGeom>
            <a:rect b="b" l="l" r="r" t="t"/>
            <a:pathLst>
              <a:path extrusionOk="0"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3"/>
          <p:cNvSpPr/>
          <p:nvPr/>
        </p:nvSpPr>
        <p:spPr>
          <a:xfrm>
            <a:off x="-566675" y="698543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3"/>
          <p:cNvSpPr/>
          <p:nvPr/>
        </p:nvSpPr>
        <p:spPr>
          <a:xfrm>
            <a:off x="13982685" y="-2217964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3"/>
          <p:cNvSpPr txBox="1"/>
          <p:nvPr/>
        </p:nvSpPr>
        <p:spPr>
          <a:xfrm>
            <a:off x="9364105" y="2744223"/>
            <a:ext cx="56904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3"/>
              <a:buFont typeface="Arial"/>
              <a:buNone/>
            </a:pPr>
            <a:r>
              <a:rPr b="1" i="0" lang="en-US" sz="490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&amp; Accuracy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10138386" y="5216482"/>
            <a:ext cx="5549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3"/>
              <a:buFont typeface="Arial"/>
              <a:buNone/>
            </a:pPr>
            <a:r>
              <a:rPr b="0" i="0" lang="en-US" sz="231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Optimizer: SGD (lr=0.01)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10138386" y="6301937"/>
            <a:ext cx="5549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3"/>
              <a:buFont typeface="Arial"/>
              <a:buNone/>
            </a:pPr>
            <a:r>
              <a:rPr b="0" i="0" lang="en-US" sz="231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Epochs: 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10138386" y="7340330"/>
            <a:ext cx="5549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3"/>
              <a:buFont typeface="Arial"/>
              <a:buNone/>
            </a:pPr>
            <a:r>
              <a:rPr b="0" i="0" lang="en-US" sz="231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Accuracy: 92%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3"/>
          <p:cNvGrpSpPr/>
          <p:nvPr/>
        </p:nvGrpSpPr>
        <p:grpSpPr>
          <a:xfrm>
            <a:off x="9364080" y="4047332"/>
            <a:ext cx="7298767" cy="641602"/>
            <a:chOff x="0" y="-38100"/>
            <a:chExt cx="5057700" cy="444600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5057675" cy="406400"/>
            </a:xfrm>
            <a:custGeom>
              <a:rect b="b" l="l" r="r" t="t"/>
              <a:pathLst>
                <a:path extrusionOk="0" h="406400" w="5057675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02832"/>
                </a:gs>
                <a:gs pos="100000">
                  <a:srgbClr val="00B1C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0" y="-38100"/>
              <a:ext cx="50577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/>
          <p:nvPr/>
        </p:nvSpPr>
        <p:spPr>
          <a:xfrm>
            <a:off x="9648501" y="4210833"/>
            <a:ext cx="314587" cy="314587"/>
          </a:xfrm>
          <a:custGeom>
            <a:rect b="b" l="l" r="r" t="t"/>
            <a:pathLst>
              <a:path extrusionOk="0" h="314587" w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3"/>
          <p:cNvSpPr txBox="1"/>
          <p:nvPr/>
        </p:nvSpPr>
        <p:spPr>
          <a:xfrm>
            <a:off x="10138386" y="4199732"/>
            <a:ext cx="5549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3"/>
              <a:buFont typeface="Arial"/>
              <a:buNone/>
            </a:pPr>
            <a:r>
              <a:rPr b="0" i="0" lang="en-US" sz="231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VGG16 with Transfer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" title="WhatsApp Image 2025-07-03 at 11.50.13 AM.jpe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0625" y="5669925"/>
            <a:ext cx="6837900" cy="408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5625" y="524925"/>
            <a:ext cx="6260400" cy="502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6" r="-6247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-832600" y="872193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/>
          <p:nvPr/>
        </p:nvSpPr>
        <p:spPr>
          <a:xfrm>
            <a:off x="13982685" y="-2217964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4"/>
          <p:cNvSpPr txBox="1"/>
          <p:nvPr/>
        </p:nvSpPr>
        <p:spPr>
          <a:xfrm>
            <a:off x="5781951" y="1446500"/>
            <a:ext cx="76545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3"/>
              <a:buFont typeface="Arial"/>
              <a:buNone/>
            </a:pPr>
            <a:r>
              <a:rPr b="1" i="0" lang="en-US" sz="490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Localhost Deployment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5150550" y="2412946"/>
            <a:ext cx="79869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13"/>
              <a:buFont typeface="Arial"/>
              <a:buNone/>
            </a:pPr>
            <a:r>
              <a:rPr b="1" i="0" lang="en-US" sz="2813" u="none" cap="none" strike="noStrike">
                <a:solidFill>
                  <a:srgbClr val="04E1F9"/>
                </a:solidFill>
                <a:latin typeface="Montserrat"/>
                <a:ea typeface="Montserrat"/>
                <a:cs typeface="Montserrat"/>
                <a:sym typeface="Montserrat"/>
              </a:rPr>
              <a:t>Feature: Upload image → Get prediction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25" y="3965497"/>
            <a:ext cx="8343951" cy="430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8525" y="3978588"/>
            <a:ext cx="8423674" cy="427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6" r="-6247" t="0"/>
            </a:stretch>
          </a:blipFill>
          <a:ln>
            <a:noFill/>
          </a:ln>
        </p:spPr>
      </p:sp>
      <p:sp>
        <p:nvSpPr>
          <p:cNvPr id="170" name="Google Shape;170;p9"/>
          <p:cNvSpPr/>
          <p:nvPr/>
        </p:nvSpPr>
        <p:spPr>
          <a:xfrm>
            <a:off x="13939186" y="-2697447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9"/>
          <p:cNvSpPr/>
          <p:nvPr/>
        </p:nvSpPr>
        <p:spPr>
          <a:xfrm>
            <a:off x="13149328" y="787015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9"/>
          <p:cNvSpPr/>
          <p:nvPr/>
        </p:nvSpPr>
        <p:spPr>
          <a:xfrm>
            <a:off x="-832600" y="872193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9"/>
          <p:cNvSpPr txBox="1"/>
          <p:nvPr/>
        </p:nvSpPr>
        <p:spPr>
          <a:xfrm>
            <a:off x="3176575" y="898300"/>
            <a:ext cx="11408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8"/>
              <a:buFont typeface="Arial"/>
              <a:buNone/>
            </a:pPr>
            <a:r>
              <a:rPr b="1" lang="en-US" sz="679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Workflow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9" title="chicken-workflow.drawio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6575" y="2802589"/>
            <a:ext cx="11408400" cy="685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bdb22dee7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9" r="-6239" t="0"/>
            </a:stretch>
          </a:blipFill>
          <a:ln>
            <a:noFill/>
          </a:ln>
        </p:spPr>
      </p:sp>
      <p:sp>
        <p:nvSpPr>
          <p:cNvPr id="180" name="Google Shape;180;g36bdb22dee7_0_0"/>
          <p:cNvSpPr/>
          <p:nvPr/>
        </p:nvSpPr>
        <p:spPr>
          <a:xfrm>
            <a:off x="13939186" y="-2697447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g36bdb22dee7_0_0"/>
          <p:cNvSpPr/>
          <p:nvPr/>
        </p:nvSpPr>
        <p:spPr>
          <a:xfrm>
            <a:off x="13149328" y="787015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g36bdb22dee7_0_0"/>
          <p:cNvSpPr/>
          <p:nvPr/>
        </p:nvSpPr>
        <p:spPr>
          <a:xfrm>
            <a:off x="-832600" y="872193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g36bdb22dee7_0_0"/>
          <p:cNvSpPr txBox="1"/>
          <p:nvPr/>
        </p:nvSpPr>
        <p:spPr>
          <a:xfrm>
            <a:off x="3524700" y="1088800"/>
            <a:ext cx="11408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8"/>
              <a:buFont typeface="Arial"/>
              <a:buNone/>
            </a:pPr>
            <a:r>
              <a:rPr b="1" i="0" lang="en-US" sz="6798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&amp; Future Work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g36bdb22dee7_0_0"/>
          <p:cNvSpPr txBox="1"/>
          <p:nvPr/>
        </p:nvSpPr>
        <p:spPr>
          <a:xfrm>
            <a:off x="2273250" y="5532350"/>
            <a:ext cx="14141100" cy="21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13"/>
              <a:buFont typeface="Arial"/>
              <a:buNone/>
            </a:pPr>
            <a:r>
              <a:rPr b="1" i="0" lang="en-US" sz="3413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Future Work : </a:t>
            </a:r>
            <a:endParaRPr b="1" i="0" sz="3413" u="none" cap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13"/>
              <a:buFont typeface="Arial"/>
              <a:buNone/>
            </a:pPr>
            <a:r>
              <a:t/>
            </a:r>
            <a:endParaRPr b="1" i="0" sz="3413" u="none" cap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445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13"/>
              <a:buFont typeface="Lora"/>
              <a:buChar char="➔"/>
            </a:pPr>
            <a:r>
              <a:rPr b="0" i="0" lang="en-US" sz="3413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Expand dataset for better generalization</a:t>
            </a:r>
            <a:endParaRPr b="0" i="0" sz="3413" u="none" cap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445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13"/>
              <a:buFont typeface="Lora"/>
              <a:buChar char="➔"/>
            </a:pPr>
            <a:r>
              <a:rPr b="0" i="0" lang="en-US" sz="3413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Extend model to detect more poultry diseases</a:t>
            </a:r>
            <a:endParaRPr b="1" i="0" sz="3413" u="none" cap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" name="Google Shape;185;g36bdb22dee7_0_0"/>
          <p:cNvSpPr txBox="1"/>
          <p:nvPr/>
        </p:nvSpPr>
        <p:spPr>
          <a:xfrm>
            <a:off x="2158338" y="3766875"/>
            <a:ext cx="141411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3"/>
              <a:buFont typeface="Arial"/>
              <a:buNone/>
            </a:pPr>
            <a:r>
              <a:rPr b="1" i="0" lang="en-US" sz="3113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Summary </a:t>
            </a:r>
            <a:r>
              <a:rPr b="0" i="0" lang="en-US" sz="3113" u="none" cap="none" strike="noStrike">
                <a:solidFill>
                  <a:srgbClr val="FFFFFF"/>
                </a:solidFill>
                <a:latin typeface="Lora Medium"/>
                <a:ea typeface="Lora Medium"/>
                <a:cs typeface="Lora Medium"/>
                <a:sym typeface="Lora Medium"/>
              </a:rPr>
              <a:t>:  A lightweight deep learning model for early chicken disease detection.</a:t>
            </a:r>
            <a:endParaRPr b="0" i="0" sz="3113" u="none" cap="none" strike="noStrike">
              <a:solidFill>
                <a:srgbClr val="FFFF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6" r="-6247" t="0"/>
            </a:stretch>
          </a:blipFill>
          <a:ln>
            <a:noFill/>
          </a:ln>
        </p:spPr>
      </p:sp>
      <p:sp>
        <p:nvSpPr>
          <p:cNvPr id="191" name="Google Shape;191;p5"/>
          <p:cNvSpPr txBox="1"/>
          <p:nvPr/>
        </p:nvSpPr>
        <p:spPr>
          <a:xfrm>
            <a:off x="7793101" y="1169675"/>
            <a:ext cx="27018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3"/>
              <a:buFont typeface="Arial"/>
              <a:buNone/>
            </a:pPr>
            <a:r>
              <a:rPr b="1" i="0" lang="en-US" sz="530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GitHub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13982685" y="-2217964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5"/>
          <p:cNvSpPr/>
          <p:nvPr/>
        </p:nvSpPr>
        <p:spPr>
          <a:xfrm>
            <a:off x="-832600" y="872193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5"/>
          <p:cNvSpPr txBox="1"/>
          <p:nvPr/>
        </p:nvSpPr>
        <p:spPr>
          <a:xfrm>
            <a:off x="3260200" y="2524250"/>
            <a:ext cx="124242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3"/>
              <a:buFont typeface="Arial"/>
              <a:buNone/>
            </a:pPr>
            <a:r>
              <a:rPr b="0" i="0" lang="en-US" sz="420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https://github.com/swapnilhalder01/chicken-disease-classification-deep-learning-project</a:t>
            </a:r>
            <a:endParaRPr b="0" i="0" sz="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5" title="WhatsApp Image 2025-07-02 at 3.59.25 PM.jpe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2663" y="4905250"/>
            <a:ext cx="4419275" cy="44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170" l="-12459" r="0" t="-15025"/>
            </a:stretch>
          </a:blipFill>
          <a:ln>
            <a:noFill/>
          </a:ln>
        </p:spPr>
      </p:sp>
      <p:grpSp>
        <p:nvGrpSpPr>
          <p:cNvPr id="201" name="Google Shape;201;p10"/>
          <p:cNvGrpSpPr/>
          <p:nvPr/>
        </p:nvGrpSpPr>
        <p:grpSpPr>
          <a:xfrm>
            <a:off x="0" y="-72331"/>
            <a:ext cx="12072069" cy="10359397"/>
            <a:chOff x="0" y="-19050"/>
            <a:chExt cx="3179454" cy="2728383"/>
          </a:xfrm>
        </p:grpSpPr>
        <p:sp>
          <p:nvSpPr>
            <p:cNvPr id="202" name="Google Shape;202;p10"/>
            <p:cNvSpPr/>
            <p:nvPr/>
          </p:nvSpPr>
          <p:spPr>
            <a:xfrm>
              <a:off x="0" y="0"/>
              <a:ext cx="3179454" cy="2709333"/>
            </a:xfrm>
            <a:custGeom>
              <a:rect b="b" l="l" r="r" t="t"/>
              <a:pathLst>
                <a:path extrusionOk="0"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3333">
                  <a:srgbClr val="000000"/>
                </a:gs>
                <a:gs pos="66667">
                  <a:srgbClr val="000000">
                    <a:alpha val="8196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3" name="Google Shape;203;p10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0"/>
          <p:cNvGrpSpPr/>
          <p:nvPr/>
        </p:nvGrpSpPr>
        <p:grpSpPr>
          <a:xfrm>
            <a:off x="736000" y="4464263"/>
            <a:ext cx="7129405" cy="1909616"/>
            <a:chOff x="0" y="-38100"/>
            <a:chExt cx="1685080" cy="444500"/>
          </a:xfrm>
        </p:grpSpPr>
        <p:sp>
          <p:nvSpPr>
            <p:cNvPr id="205" name="Google Shape;205;p10"/>
            <p:cNvSpPr/>
            <p:nvPr/>
          </p:nvSpPr>
          <p:spPr>
            <a:xfrm>
              <a:off x="0" y="0"/>
              <a:ext cx="1685080" cy="406400"/>
            </a:xfrm>
            <a:custGeom>
              <a:rect b="b" l="l" r="r" t="t"/>
              <a:pathLst>
                <a:path extrusionOk="0" h="406400" w="168508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02832"/>
                </a:gs>
                <a:gs pos="100000">
                  <a:srgbClr val="00B1C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0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0"/>
          <p:cNvSpPr/>
          <p:nvPr/>
        </p:nvSpPr>
        <p:spPr>
          <a:xfrm>
            <a:off x="-832600" y="872193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10"/>
          <p:cNvSpPr txBox="1"/>
          <p:nvPr/>
        </p:nvSpPr>
        <p:spPr>
          <a:xfrm>
            <a:off x="2231595" y="4934275"/>
            <a:ext cx="4138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1" i="0" lang="en-US" sz="63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r>
              <a:rPr b="1" lang="en-US" sz="6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6574661" y="-2875072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10"/>
          <p:cNvSpPr/>
          <p:nvPr/>
        </p:nvSpPr>
        <p:spPr>
          <a:xfrm>
            <a:off x="17033327" y="4495800"/>
            <a:ext cx="5138677" cy="4419262"/>
          </a:xfrm>
          <a:custGeom>
            <a:rect b="b" l="l" r="r" t="t"/>
            <a:pathLst>
              <a:path extrusionOk="0"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